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18"/>
  </p:notesMasterIdLst>
  <p:handoutMasterIdLst>
    <p:handoutMasterId r:id="rId19"/>
  </p:handoutMasterIdLst>
  <p:sldIdLst>
    <p:sldId id="301" r:id="rId2"/>
    <p:sldId id="327" r:id="rId3"/>
    <p:sldId id="302" r:id="rId4"/>
    <p:sldId id="328" r:id="rId5"/>
    <p:sldId id="325" r:id="rId6"/>
    <p:sldId id="326" r:id="rId7"/>
    <p:sldId id="300" r:id="rId8"/>
    <p:sldId id="260" r:id="rId9"/>
    <p:sldId id="258" r:id="rId10"/>
    <p:sldId id="261" r:id="rId11"/>
    <p:sldId id="259" r:id="rId12"/>
    <p:sldId id="281" r:id="rId13"/>
    <p:sldId id="263" r:id="rId14"/>
    <p:sldId id="322" r:id="rId15"/>
    <p:sldId id="323" r:id="rId16"/>
    <p:sldId id="324" r:id="rId17"/>
  </p:sldIdLst>
  <p:sldSz cx="12192000" cy="6858000"/>
  <p:notesSz cx="6797675" cy="9928225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nart Olsson" initials="LO" lastIdx="1" clrIdx="0">
    <p:extLst>
      <p:ext uri="{19B8F6BF-5375-455C-9EA6-DF929625EA0E}">
        <p15:presenceInfo xmlns:p15="http://schemas.microsoft.com/office/powerpoint/2012/main" userId="S-1-5-21-36789224-569383355-932995037-101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E1FF"/>
    <a:srgbClr val="FF9300"/>
    <a:srgbClr val="7093D2"/>
    <a:srgbClr val="F5AB45"/>
    <a:srgbClr val="00D9E6"/>
    <a:srgbClr val="39D1EE"/>
    <a:srgbClr val="CCECFF"/>
    <a:srgbClr val="94BEE4"/>
    <a:srgbClr val="B2D69A"/>
    <a:srgbClr val="F0C4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52" autoAdjust="0"/>
    <p:restoredTop sz="91130" autoAdjust="0"/>
  </p:normalViewPr>
  <p:slideViewPr>
    <p:cSldViewPr snapToGrid="0">
      <p:cViewPr varScale="1">
        <p:scale>
          <a:sx n="109" d="100"/>
          <a:sy n="109" d="100"/>
        </p:scale>
        <p:origin x="184" y="8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288"/>
    </p:cViewPr>
  </p:sorterViewPr>
  <p:notesViewPr>
    <p:cSldViewPr snapToGrid="0">
      <p:cViewPr varScale="1">
        <p:scale>
          <a:sx n="104" d="100"/>
          <a:sy n="104" d="100"/>
        </p:scale>
        <p:origin x="26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AD22C-3DEE-43F1-B76E-ACB8D8C9F68D}" type="datetimeFigureOut">
              <a:rPr lang="en-GB" smtClean="0"/>
              <a:t>20/03/2020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09A58-44C4-4D83-900E-11C0554A7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84311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7806F-E7EB-46B7-9372-B907FB12046C}" type="datetimeFigureOut">
              <a:rPr lang="en-GB" smtClean="0"/>
              <a:t>20/03/2020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DF305-E592-4FB3-9B7E-DEFA3112F19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172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NETN-BASE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NETN-Aggregate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NETN-Physical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NETN-CBRN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NETN-METOC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NETN-LOG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NETN-TMR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NETN-MRM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NETN-AIS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NETN-ETR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NETN-ORG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NETN-SE</a:t>
            </a: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NETN-COM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7531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169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6496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0977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979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5130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DF305-E592-4FB3-9B7E-DEFA3112F19B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154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98525"/>
            <a:ext cx="12192000" cy="1325563"/>
          </a:xfrm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GB" sz="5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2525713"/>
            <a:ext cx="9144000" cy="424732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2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 defTabSz="45720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Content Placeholder 25"/>
          <p:cNvSpPr>
            <a:spLocks noGrp="1"/>
          </p:cNvSpPr>
          <p:nvPr>
            <p:ph idx="10" hasCustomPrompt="1"/>
          </p:nvPr>
        </p:nvSpPr>
        <p:spPr>
          <a:xfrm>
            <a:off x="834428" y="3728318"/>
            <a:ext cx="7742902" cy="2354155"/>
          </a:xfrm>
        </p:spPr>
        <p:txBody>
          <a:bodyPr anchor="ctr">
            <a:noAutofit/>
          </a:bodyPr>
          <a:lstStyle>
            <a:lvl1pPr marL="342900" indent="-342900">
              <a:buFont typeface="Wingdings" panose="05000000000000000000" pitchFamily="2" charset="2"/>
              <a:buChar char="Ø"/>
              <a:defRPr lang="en-GB" sz="2000" kern="1200" dirty="0">
                <a:solidFill>
                  <a:srgbClr val="50596C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sv-SE" dirty="0"/>
              <a:t>Text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4344" y="4059936"/>
            <a:ext cx="1604738" cy="16047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2E6057-3846-C74D-ABC5-C50AC37E41F9}"/>
              </a:ext>
            </a:extLst>
          </p:cNvPr>
          <p:cNvSpPr/>
          <p:nvPr/>
        </p:nvSpPr>
        <p:spPr>
          <a:xfrm>
            <a:off x="7742935" y="5820863"/>
            <a:ext cx="36766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400" b="1" i="1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NATO Modelling and Simulation Group</a:t>
            </a:r>
          </a:p>
          <a:p>
            <a:pPr algn="r"/>
            <a:r>
              <a:rPr lang="en-GB" sz="1400" b="1" i="1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https://www.sto.nato.int</a:t>
            </a:r>
            <a:endParaRPr lang="en-GB" sz="1400" b="1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4427" y="6400288"/>
            <a:ext cx="112026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400" b="1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NETN FOM v3.0</a:t>
            </a:r>
          </a:p>
        </p:txBody>
      </p:sp>
    </p:spTree>
    <p:extLst>
      <p:ext uri="{BB962C8B-B14F-4D97-AF65-F5344CB8AC3E}">
        <p14:creationId xmlns:p14="http://schemas.microsoft.com/office/powerpoint/2010/main" val="3851732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98525"/>
            <a:ext cx="12192000" cy="1325563"/>
          </a:xfrm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GB" sz="5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2525713"/>
            <a:ext cx="9144000" cy="424732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2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 defTabSz="45720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Content Placeholder 25"/>
          <p:cNvSpPr>
            <a:spLocks noGrp="1"/>
          </p:cNvSpPr>
          <p:nvPr>
            <p:ph idx="10" hasCustomPrompt="1"/>
          </p:nvPr>
        </p:nvSpPr>
        <p:spPr>
          <a:xfrm>
            <a:off x="1877616" y="3717561"/>
            <a:ext cx="8436768" cy="2509225"/>
          </a:xfrm>
        </p:spPr>
        <p:txBody>
          <a:bodyPr anchor="ctr">
            <a:noAutofit/>
          </a:bodyPr>
          <a:lstStyle>
            <a:lvl1pPr marL="342900" indent="-342900">
              <a:buFont typeface="Wingdings" panose="05000000000000000000" pitchFamily="2" charset="2"/>
              <a:buChar char="Ø"/>
              <a:defRPr lang="en-GB" sz="2000" kern="1200" dirty="0">
                <a:solidFill>
                  <a:srgbClr val="50596C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sv-SE" dirty="0"/>
              <a:t>Text</a:t>
            </a: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606" y="5553739"/>
            <a:ext cx="1166130" cy="116613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934543" y="6497884"/>
            <a:ext cx="610255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100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NETN FOM v3.0</a:t>
            </a:r>
          </a:p>
        </p:txBody>
      </p:sp>
    </p:spTree>
    <p:extLst>
      <p:ext uri="{BB962C8B-B14F-4D97-AF65-F5344CB8AC3E}">
        <p14:creationId xmlns:p14="http://schemas.microsoft.com/office/powerpoint/2010/main" val="225490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98525"/>
            <a:ext cx="12192000" cy="1325563"/>
          </a:xfrm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GB" sz="5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2525713"/>
            <a:ext cx="9144000" cy="424732"/>
          </a:xfrm>
        </p:spPr>
        <p:txBody>
          <a:bodyPr vert="horz" wrap="square" lIns="91440" tIns="45720" rIns="91440" bIns="45720" rtlCol="0">
            <a:noAutofit/>
          </a:bodyPr>
          <a:lstStyle>
            <a:lvl1pPr marL="0" indent="0" algn="ctr">
              <a:buNone/>
              <a:defRPr lang="en-US" sz="2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228600" lvl="0" indent="-228600" algn="ctr" defTabSz="45720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Content Placeholder 25"/>
          <p:cNvSpPr>
            <a:spLocks noGrp="1"/>
          </p:cNvSpPr>
          <p:nvPr>
            <p:ph idx="10" hasCustomPrompt="1"/>
          </p:nvPr>
        </p:nvSpPr>
        <p:spPr>
          <a:xfrm>
            <a:off x="1418493" y="4381500"/>
            <a:ext cx="4665785" cy="1456592"/>
          </a:xfrm>
        </p:spPr>
        <p:txBody>
          <a:bodyPr>
            <a:noAutofit/>
          </a:bodyPr>
          <a:lstStyle>
            <a:lvl1pPr marL="0" indent="0">
              <a:buNone/>
              <a:defRPr lang="en-GB" sz="2000" kern="1200" dirty="0">
                <a:solidFill>
                  <a:srgbClr val="50596C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sv-SE" dirty="0"/>
              <a:t>Text</a:t>
            </a:r>
            <a:endParaRPr lang="en-GB" dirty="0"/>
          </a:p>
        </p:txBody>
      </p:sp>
      <p:sp>
        <p:nvSpPr>
          <p:cNvPr id="5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07722" y="4381500"/>
            <a:ext cx="4665785" cy="1456592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00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 dirty="0"/>
            </a:lvl5pPr>
          </a:lstStyle>
          <a:p>
            <a:pPr marL="228600" lvl="0" indent="-228600"/>
            <a:r>
              <a:rPr lang="en-US" dirty="0"/>
              <a:t>Text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34543" y="6497884"/>
            <a:ext cx="610255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100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NETN FOM v3.0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606" y="5553739"/>
            <a:ext cx="1166130" cy="11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89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98525"/>
            <a:ext cx="12192000" cy="1325563"/>
          </a:xfrm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GB" sz="5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0" lvl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2525713"/>
            <a:ext cx="9144000" cy="424732"/>
          </a:xfrm>
        </p:spPr>
        <p:txBody>
          <a:bodyPr vert="horz" wrap="square" lIns="91440" tIns="45720" rIns="91440" bIns="45720" rtlCol="0">
            <a:noAutofit/>
          </a:bodyPr>
          <a:lstStyle>
            <a:lvl1pPr marL="0" indent="0" algn="ctr">
              <a:buNone/>
              <a:defRPr lang="en-US" sz="2400" b="0" dirty="0">
                <a:solidFill>
                  <a:srgbClr val="FFFFFF"/>
                </a:solidFill>
                <a:effectLst>
                  <a:glow rad="63500">
                    <a:schemeClr val="tx1">
                      <a:alpha val="24000"/>
                    </a:schemeClr>
                  </a:glow>
                </a:effectLst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defRPr>
            </a:lvl1pPr>
          </a:lstStyle>
          <a:p>
            <a:pPr marL="228600" lvl="0" indent="-228600" algn="ctr" defTabSz="45720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Content Placeholder 25"/>
          <p:cNvSpPr>
            <a:spLocks noGrp="1"/>
          </p:cNvSpPr>
          <p:nvPr>
            <p:ph idx="10" hasCustomPrompt="1"/>
          </p:nvPr>
        </p:nvSpPr>
        <p:spPr>
          <a:xfrm>
            <a:off x="1638301" y="4191000"/>
            <a:ext cx="5715000" cy="1828800"/>
          </a:xfrm>
        </p:spPr>
        <p:txBody>
          <a:bodyPr>
            <a:noAutofit/>
          </a:bodyPr>
          <a:lstStyle>
            <a:lvl1pPr marL="0" indent="0">
              <a:buNone/>
              <a:defRPr lang="en-GB" sz="2000" kern="1200" dirty="0">
                <a:solidFill>
                  <a:srgbClr val="50596C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sv-SE" dirty="0"/>
              <a:t>Text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5934543" y="6497884"/>
            <a:ext cx="610255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100" dirty="0">
                <a:solidFill>
                  <a:srgbClr val="50596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NETN FOM v3.0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606" y="5553739"/>
            <a:ext cx="1166130" cy="11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3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740EE3-BE68-2A48-A101-D3736B6B37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04"/>
          <a:stretch/>
        </p:blipFill>
        <p:spPr>
          <a:xfrm>
            <a:off x="1" y="0"/>
            <a:ext cx="12191999" cy="36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0" lvl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lvl="0" indent="0">
              <a:buNone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7230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lang="en-US" sz="5400" b="0" kern="1200" dirty="0">
          <a:solidFill>
            <a:schemeClr val="bg2">
              <a:lumMod val="25000"/>
            </a:schemeClr>
          </a:solidFill>
          <a:effectLst/>
          <a:latin typeface="Segoe UI" panose="020B0502040204020203" pitchFamily="34" charset="0"/>
          <a:ea typeface="Open Sans" panose="020B0606030504020204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>
          <a:solidFill>
            <a:srgbClr val="50596C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rgbClr val="50596C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rgbClr val="50596C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rgbClr val="50596C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rgbClr val="50596C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EC8A-8092-F442-A861-7D551FC8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NETN FOM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42900-CD72-6443-A932-16909E7E51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effectLst/>
              </a:rPr>
              <a:t>NATO Education and Training Network (NETN) </a:t>
            </a:r>
            <a:br>
              <a:rPr lang="en-GB" dirty="0">
                <a:effectLst/>
              </a:rPr>
            </a:br>
            <a:r>
              <a:rPr lang="en-GB" dirty="0">
                <a:effectLst/>
              </a:rPr>
              <a:t>Federation Object Model (FOM)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80560-EEC0-8342-9F29-EBF31183BD6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sv-SE" dirty="0"/>
              <a:t>NETN FOM is a </a:t>
            </a:r>
            <a:r>
              <a:rPr lang="sv-SE" dirty="0" err="1"/>
              <a:t>modular</a:t>
            </a:r>
            <a:r>
              <a:rPr lang="sv-SE" dirty="0"/>
              <a:t> </a:t>
            </a:r>
            <a:r>
              <a:rPr lang="sv-SE" b="1" dirty="0"/>
              <a:t>IEEE 1516 </a:t>
            </a:r>
            <a:r>
              <a:rPr lang="sv-SE" dirty="0"/>
              <a:t>(NATO STANAG 4603) </a:t>
            </a:r>
            <a:r>
              <a:rPr lang="sv-SE" dirty="0" err="1"/>
              <a:t>High-Level</a:t>
            </a:r>
            <a:r>
              <a:rPr lang="sv-SE" dirty="0"/>
              <a:t> </a:t>
            </a:r>
            <a:r>
              <a:rPr lang="sv-SE" dirty="0" err="1"/>
              <a:t>Architecture</a:t>
            </a:r>
            <a:r>
              <a:rPr lang="sv-SE" dirty="0"/>
              <a:t> (</a:t>
            </a:r>
            <a:r>
              <a:rPr lang="sv-SE" b="1" dirty="0"/>
              <a:t>HLA</a:t>
            </a:r>
            <a:r>
              <a:rPr lang="sv-SE" dirty="0"/>
              <a:t>) Federation </a:t>
            </a:r>
            <a:r>
              <a:rPr lang="sv-SE" dirty="0" err="1"/>
              <a:t>Object</a:t>
            </a:r>
            <a:r>
              <a:rPr lang="sv-SE" dirty="0"/>
              <a:t> </a:t>
            </a:r>
            <a:r>
              <a:rPr lang="sv-SE" dirty="0" err="1"/>
              <a:t>Model</a:t>
            </a:r>
            <a:r>
              <a:rPr lang="sv-SE" dirty="0"/>
              <a:t> (FOM)</a:t>
            </a:r>
          </a:p>
          <a:p>
            <a:r>
              <a:rPr lang="sv-SE" dirty="0"/>
              <a:t>NETN FOM is part </a:t>
            </a:r>
            <a:r>
              <a:rPr lang="sv-SE" dirty="0" err="1"/>
              <a:t>of</a:t>
            </a:r>
            <a:r>
              <a:rPr lang="sv-SE" dirty="0"/>
              <a:t> the </a:t>
            </a:r>
            <a:r>
              <a:rPr lang="sv-SE" b="1" dirty="0" err="1"/>
              <a:t>Allied</a:t>
            </a:r>
            <a:r>
              <a:rPr lang="sv-SE" b="1" dirty="0"/>
              <a:t> </a:t>
            </a:r>
            <a:r>
              <a:rPr lang="sv-SE" b="1" dirty="0" err="1"/>
              <a:t>Modelling</a:t>
            </a:r>
            <a:r>
              <a:rPr lang="sv-SE" b="1" dirty="0"/>
              <a:t> and Simulation </a:t>
            </a:r>
            <a:r>
              <a:rPr lang="sv-SE" b="1" dirty="0" err="1"/>
              <a:t>Publication</a:t>
            </a:r>
            <a:r>
              <a:rPr lang="sv-SE" b="1" dirty="0"/>
              <a:t> AMSP-04 </a:t>
            </a:r>
            <a:r>
              <a:rPr lang="sv-SE" dirty="0"/>
              <a:t>(NATO STANREC 4800)</a:t>
            </a:r>
          </a:p>
          <a:p>
            <a:r>
              <a:rPr lang="sv-SE" b="1" dirty="0"/>
              <a:t>NETN FOM v3.0 </a:t>
            </a:r>
            <a:r>
              <a:rPr lang="sv-SE" dirty="0"/>
              <a:t>is </a:t>
            </a:r>
            <a:r>
              <a:rPr lang="sv-SE" dirty="0" err="1"/>
              <a:t>Modular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51111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8522" r="1417" b="37697"/>
          <a:stretch/>
        </p:blipFill>
        <p:spPr>
          <a:xfrm>
            <a:off x="-1" y="-16044"/>
            <a:ext cx="12204701" cy="36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sv-SE" b="0" dirty="0" err="1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Logistics</a:t>
            </a:r>
            <a:r>
              <a:rPr lang="sv-SE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</a:t>
            </a:r>
            <a:r>
              <a:rPr lang="sv-SE" dirty="0" err="1"/>
              <a:t>Pattern</a:t>
            </a:r>
            <a:endParaRPr lang="en-GB" b="0" dirty="0"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NETN-LOG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877616" y="3885581"/>
            <a:ext cx="8436768" cy="2509225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The </a:t>
            </a:r>
            <a:r>
              <a:rPr lang="en-GB" b="1" dirty="0"/>
              <a:t>NETN Logistics (LOG) </a:t>
            </a:r>
            <a:r>
              <a:rPr lang="en-GB" dirty="0"/>
              <a:t>module defines patterns used by federated systems to negotiate and collectively simulate logistics operations involving resource </a:t>
            </a:r>
            <a:r>
              <a:rPr lang="en-GB" b="1" dirty="0"/>
              <a:t>transfer</a:t>
            </a:r>
            <a:r>
              <a:rPr lang="en-GB" dirty="0"/>
              <a:t>, </a:t>
            </a:r>
            <a:r>
              <a:rPr lang="en-GB" b="1" dirty="0"/>
              <a:t>repairs</a:t>
            </a:r>
            <a:r>
              <a:rPr lang="en-GB" dirty="0"/>
              <a:t> and </a:t>
            </a:r>
            <a:r>
              <a:rPr lang="en-GB" b="1" dirty="0"/>
              <a:t>transport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Refuelling of aircraft at an airbase or in the air</a:t>
            </a:r>
          </a:p>
          <a:p>
            <a:pPr lvl="1"/>
            <a:r>
              <a:rPr lang="en-GB" dirty="0"/>
              <a:t>Transport of supplies between facilities</a:t>
            </a:r>
          </a:p>
          <a:p>
            <a:pPr lvl="1"/>
            <a:r>
              <a:rPr lang="en-GB" dirty="0"/>
              <a:t>Repair of damaged platforms in a facility or by unit</a:t>
            </a:r>
          </a:p>
          <a:p>
            <a:pPr lvl="1"/>
            <a:r>
              <a:rPr lang="en-GB" dirty="0"/>
              <a:t>Transport of units, platforms, and humans by train, ship, or aircraft</a:t>
            </a:r>
          </a:p>
        </p:txBody>
      </p:sp>
    </p:spTree>
    <p:extLst>
      <p:ext uri="{BB962C8B-B14F-4D97-AF65-F5344CB8AC3E}">
        <p14:creationId xmlns:p14="http://schemas.microsoft.com/office/powerpoint/2010/main" val="306424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6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Transfer of Modelling Responsibilities</a:t>
            </a:r>
            <a:endParaRPr lang="en-GB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/>
              <a:t>NETN-TMR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877616" y="3901624"/>
            <a:ext cx="8436768" cy="2509225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The </a:t>
            </a:r>
            <a:r>
              <a:rPr lang="en-GB" b="1" dirty="0"/>
              <a:t>NETN Transfer of Modelling Responsibility </a:t>
            </a:r>
            <a:r>
              <a:rPr lang="en-GB" dirty="0"/>
              <a:t>(TMR) module is used to dynamically change which system is responsible for the simulation of a specific object in the synthetic environment. </a:t>
            </a:r>
          </a:p>
          <a:p>
            <a:pPr lvl="1"/>
            <a:r>
              <a:rPr lang="en-GB" dirty="0"/>
              <a:t>Transfer from a Live to a Virtual or Constructive simulation</a:t>
            </a:r>
          </a:p>
          <a:p>
            <a:pPr lvl="1"/>
            <a:r>
              <a:rPr lang="en-GB" dirty="0"/>
              <a:t>Transfer between Virtual and Constructive simulations</a:t>
            </a:r>
          </a:p>
          <a:p>
            <a:pPr lvl="1"/>
            <a:r>
              <a:rPr lang="en-GB" dirty="0"/>
              <a:t>Transfer between hi- and low-fidelity models</a:t>
            </a:r>
          </a:p>
          <a:p>
            <a:pPr lvl="1"/>
            <a:r>
              <a:rPr lang="en-GB" dirty="0"/>
              <a:t>Transfer to allow backup, maintenance or load-balancing</a:t>
            </a:r>
          </a:p>
          <a:p>
            <a:pPr lvl="1"/>
            <a:r>
              <a:rPr lang="en-GB" dirty="0"/>
              <a:t>Transfer of certain attributes to functional models such as movement, damage assessment etc.</a:t>
            </a:r>
          </a:p>
        </p:txBody>
      </p:sp>
    </p:spTree>
    <p:extLst>
      <p:ext uri="{BB962C8B-B14F-4D97-AF65-F5344CB8AC3E}">
        <p14:creationId xmlns:p14="http://schemas.microsoft.com/office/powerpoint/2010/main" val="950996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204700" cy="3600000"/>
          </a:xfrm>
          <a:prstGeom prst="rect">
            <a:avLst/>
          </a:prstGeom>
        </p:spPr>
      </p:pic>
      <p:pic>
        <p:nvPicPr>
          <p:cNvPr id="1026" name="Picture 2" descr="http://netn.mscoe.org/images/9/9/4/d/6/994d649acba66124b096edff226e4a9c6a4bafef-mr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33092" y="3733512"/>
            <a:ext cx="3258913" cy="284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en-GB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Aggregation &amp; Disaggregation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NETN-MRM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The </a:t>
            </a:r>
            <a:r>
              <a:rPr lang="en-GB" b="1" dirty="0"/>
              <a:t>NETN Multi-Resolution Modelling (MRM)</a:t>
            </a:r>
            <a:r>
              <a:rPr lang="en-GB" dirty="0"/>
              <a:t> module provides a standard way to manage aggregation and disaggregation of simulated units and physical entities. </a:t>
            </a:r>
          </a:p>
        </p:txBody>
      </p:sp>
    </p:spTree>
    <p:extLst>
      <p:ext uri="{BB962C8B-B14F-4D97-AF65-F5344CB8AC3E}">
        <p14:creationId xmlns:p14="http://schemas.microsoft.com/office/powerpoint/2010/main" val="3499673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8126"/>
            <a:ext cx="12192000" cy="36000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8908231" y="3853499"/>
            <a:ext cx="1846360" cy="2498606"/>
            <a:chOff x="778476" y="1361551"/>
            <a:chExt cx="3126259" cy="476739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2028" y="1367353"/>
              <a:ext cx="2738412" cy="1627973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06125E9-A6EA-1840-B38F-6E5765382EB3}"/>
                </a:ext>
              </a:extLst>
            </p:cNvPr>
            <p:cNvCxnSpPr>
              <a:stCxn id="15" idx="2"/>
              <a:endCxn id="18" idx="0"/>
            </p:cNvCxnSpPr>
            <p:nvPr/>
          </p:nvCxnSpPr>
          <p:spPr>
            <a:xfrm>
              <a:off x="2337885" y="4275980"/>
              <a:ext cx="3721" cy="331066"/>
            </a:xfrm>
            <a:prstGeom prst="line">
              <a:avLst/>
            </a:prstGeom>
            <a:solidFill>
              <a:schemeClr val="tx1">
                <a:alpha val="0"/>
              </a:schemeClr>
            </a:solidFill>
            <a:ln w="57150">
              <a:solidFill>
                <a:srgbClr val="F8973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06125E9-A6EA-1840-B38F-6E5765382EB3}"/>
                </a:ext>
              </a:extLst>
            </p:cNvPr>
            <p:cNvCxnSpPr>
              <a:stCxn id="16" idx="2"/>
              <a:endCxn id="15" idx="0"/>
            </p:cNvCxnSpPr>
            <p:nvPr/>
          </p:nvCxnSpPr>
          <p:spPr>
            <a:xfrm flipH="1">
              <a:off x="2337885" y="2999046"/>
              <a:ext cx="3349" cy="345110"/>
            </a:xfrm>
            <a:prstGeom prst="line">
              <a:avLst/>
            </a:prstGeom>
            <a:solidFill>
              <a:schemeClr val="tx1">
                <a:alpha val="0"/>
              </a:schemeClr>
            </a:solidFill>
            <a:ln w="57150">
              <a:solidFill>
                <a:srgbClr val="F8973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E69E5592-9513-8045-B9BC-1BE6081D58E1}"/>
                </a:ext>
              </a:extLst>
            </p:cNvPr>
            <p:cNvSpPr/>
            <p:nvPr/>
          </p:nvSpPr>
          <p:spPr>
            <a:xfrm>
              <a:off x="1263139" y="3344156"/>
              <a:ext cx="2149491" cy="931824"/>
            </a:xfrm>
            <a:prstGeom prst="roundRect">
              <a:avLst/>
            </a:prstGeom>
            <a:solidFill>
              <a:schemeClr val="tx1">
                <a:alpha val="0"/>
              </a:schemeClr>
            </a:solidFill>
            <a:ln w="57150">
              <a:solidFill>
                <a:srgbClr val="F8973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B7E74FC2-51C2-3241-BE70-39F5C3D8AB70}"/>
                </a:ext>
              </a:extLst>
            </p:cNvPr>
            <p:cNvSpPr/>
            <p:nvPr/>
          </p:nvSpPr>
          <p:spPr>
            <a:xfrm>
              <a:off x="972027" y="1361551"/>
              <a:ext cx="2738413" cy="1637495"/>
            </a:xfrm>
            <a:prstGeom prst="roundRect">
              <a:avLst>
                <a:gd name="adj" fmla="val 5348"/>
              </a:avLst>
            </a:prstGeom>
            <a:solidFill>
              <a:schemeClr val="tx1">
                <a:alpha val="0"/>
              </a:schemeClr>
            </a:solidFill>
            <a:ln w="57150">
              <a:solidFill>
                <a:srgbClr val="F8973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0C6BD650-1A5B-CD4B-B8B2-1ED321FF7F07}"/>
                </a:ext>
              </a:extLst>
            </p:cNvPr>
            <p:cNvSpPr/>
            <p:nvPr/>
          </p:nvSpPr>
          <p:spPr>
            <a:xfrm>
              <a:off x="778476" y="4607045"/>
              <a:ext cx="3126259" cy="1521904"/>
            </a:xfrm>
            <a:prstGeom prst="roundRect">
              <a:avLst/>
            </a:prstGeom>
            <a:solidFill>
              <a:schemeClr val="tx1">
                <a:alpha val="0"/>
              </a:schemeClr>
            </a:solidFill>
            <a:ln w="57150">
              <a:solidFill>
                <a:srgbClr val="F8973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A7904D2-21C6-E84D-8951-A447203E261B}"/>
                </a:ext>
              </a:extLst>
            </p:cNvPr>
            <p:cNvGrpSpPr/>
            <p:nvPr/>
          </p:nvGrpSpPr>
          <p:grpSpPr>
            <a:xfrm>
              <a:off x="982084" y="4875295"/>
              <a:ext cx="2728352" cy="977424"/>
              <a:chOff x="7390027" y="1494842"/>
              <a:chExt cx="3583711" cy="1283854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4BE97D1C-E067-D546-B37C-E5F24BB5393B}"/>
                  </a:ext>
                </a:extLst>
              </p:cNvPr>
              <p:cNvSpPr/>
              <p:nvPr/>
            </p:nvSpPr>
            <p:spPr>
              <a:xfrm>
                <a:off x="7390027" y="1494842"/>
                <a:ext cx="1136072" cy="701964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 w="12700">
                <a:solidFill>
                  <a:srgbClr val="FF8F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Sim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5804F07-882C-4540-A004-4F2E0ADD1370}"/>
                  </a:ext>
                </a:extLst>
              </p:cNvPr>
              <p:cNvSpPr/>
              <p:nvPr/>
            </p:nvSpPr>
            <p:spPr>
              <a:xfrm>
                <a:off x="8613846" y="1494842"/>
                <a:ext cx="1136072" cy="701964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 w="12700">
                <a:solidFill>
                  <a:srgbClr val="FF8F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Sim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2A14B632-953E-8B40-8864-F15CFB3A8ECC}"/>
                  </a:ext>
                </a:extLst>
              </p:cNvPr>
              <p:cNvSpPr/>
              <p:nvPr/>
            </p:nvSpPr>
            <p:spPr>
              <a:xfrm>
                <a:off x="9837665" y="1494842"/>
                <a:ext cx="1136072" cy="701964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 w="12700">
                <a:solidFill>
                  <a:srgbClr val="FF8F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Sim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59D35FE-7995-054D-BD2E-103C1B1E3CE3}"/>
                  </a:ext>
                </a:extLst>
              </p:cNvPr>
              <p:cNvSpPr/>
              <p:nvPr/>
            </p:nvSpPr>
            <p:spPr>
              <a:xfrm>
                <a:off x="7390028" y="2400006"/>
                <a:ext cx="3583710" cy="37869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FF8F1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RTI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06125E9-A6EA-1840-B38F-6E5765382EB3}"/>
                  </a:ext>
                </a:extLst>
              </p:cNvPr>
              <p:cNvCxnSpPr/>
              <p:nvPr/>
            </p:nvCxnSpPr>
            <p:spPr>
              <a:xfrm>
                <a:off x="10404763" y="2196806"/>
                <a:ext cx="0" cy="203199"/>
              </a:xfrm>
              <a:prstGeom prst="line">
                <a:avLst/>
              </a:prstGeom>
              <a:ln w="12700">
                <a:solidFill>
                  <a:srgbClr val="FF8F1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571D5EC-20AB-AC47-8719-E7BA4388FE74}"/>
                  </a:ext>
                </a:extLst>
              </p:cNvPr>
              <p:cNvCxnSpPr/>
              <p:nvPr/>
            </p:nvCxnSpPr>
            <p:spPr>
              <a:xfrm>
                <a:off x="9180944" y="2196806"/>
                <a:ext cx="0" cy="203199"/>
              </a:xfrm>
              <a:prstGeom prst="line">
                <a:avLst/>
              </a:prstGeom>
              <a:ln w="12700">
                <a:solidFill>
                  <a:srgbClr val="FF8F1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7D22580-2502-4C4B-AF21-922478D6DC01}"/>
                  </a:ext>
                </a:extLst>
              </p:cNvPr>
              <p:cNvCxnSpPr/>
              <p:nvPr/>
            </p:nvCxnSpPr>
            <p:spPr>
              <a:xfrm>
                <a:off x="7957125" y="2196806"/>
                <a:ext cx="0" cy="203199"/>
              </a:xfrm>
              <a:prstGeom prst="line">
                <a:avLst/>
              </a:prstGeom>
              <a:ln w="12700">
                <a:solidFill>
                  <a:srgbClr val="FF8F1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3568C4-14A1-AC4A-8F50-DD67D8218511}"/>
                </a:ext>
              </a:extLst>
            </p:cNvPr>
            <p:cNvSpPr txBox="1"/>
            <p:nvPr/>
          </p:nvSpPr>
          <p:spPr>
            <a:xfrm>
              <a:off x="1263139" y="3603248"/>
              <a:ext cx="2149490" cy="427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Roboto" panose="02000000000000000000" pitchFamily="2" charset="0"/>
                  <a:ea typeface="Roboto" panose="02000000000000000000" pitchFamily="2" charset="0"/>
                </a:rPr>
                <a:t>ETR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en-GB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Entity Tasking &amp; Reporting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NETN-ETR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b="1" dirty="0"/>
              <a:t>NETN Entity Tasking &amp; Reporting (ETR</a:t>
            </a:r>
            <a:r>
              <a:rPr lang="en-GB" dirty="0"/>
              <a:t>) module represent lower-level tasks suitable for providing simulation instructions to federates modelling individual units or platforms.</a:t>
            </a:r>
          </a:p>
        </p:txBody>
      </p:sp>
    </p:spTree>
    <p:extLst>
      <p:ext uri="{BB962C8B-B14F-4D97-AF65-F5344CB8AC3E}">
        <p14:creationId xmlns:p14="http://schemas.microsoft.com/office/powerpoint/2010/main" val="65153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2084"/>
            <a:ext cx="12226735" cy="36165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sv-SE" dirty="0"/>
              <a:t>Vessel Identification and Data</a:t>
            </a:r>
            <a:endParaRPr lang="en-GB" b="0" dirty="0"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NETN-AIS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sv-SE" dirty="0"/>
              <a:t>Simulation oriented representation of vessel traffic identification and data used by the international Automatic Identification System (AIS)</a:t>
            </a:r>
          </a:p>
          <a:p>
            <a:pPr lvl="1"/>
            <a:r>
              <a:rPr lang="sv-SE" b="1" dirty="0"/>
              <a:t>Navigation Data </a:t>
            </a:r>
            <a:r>
              <a:rPr lang="sv-SE" dirty="0"/>
              <a:t>including posistion, speed, direction etc.</a:t>
            </a:r>
          </a:p>
          <a:p>
            <a:pPr lvl="1"/>
            <a:r>
              <a:rPr lang="sv-SE" b="1" dirty="0"/>
              <a:t>Voyage Data </a:t>
            </a:r>
            <a:r>
              <a:rPr lang="sv-SE" dirty="0"/>
              <a:t>including destination, route, cargo etc.</a:t>
            </a:r>
          </a:p>
        </p:txBody>
      </p:sp>
    </p:spTree>
    <p:extLst>
      <p:ext uri="{BB962C8B-B14F-4D97-AF65-F5344CB8AC3E}">
        <p14:creationId xmlns:p14="http://schemas.microsoft.com/office/powerpoint/2010/main" val="1926344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EC8A-8092-F442-A861-7D551FC8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NETN FOM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42900-CD72-6443-A932-16909E7E51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Not Classified – Free to use – Free to distribute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80560-EEC0-8342-9F29-EBF31183BD6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sv-SE" dirty="0"/>
              <a:t>NETN FOM </a:t>
            </a:r>
            <a:r>
              <a:rPr lang="sv-SE" dirty="0" err="1"/>
              <a:t>Modules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”NOT CLASSIFIED”.</a:t>
            </a:r>
          </a:p>
          <a:p>
            <a:r>
              <a:rPr lang="sv-SE" dirty="0"/>
              <a:t>NETN FOM Copyright (C) NATO/OTAN</a:t>
            </a:r>
          </a:p>
          <a:p>
            <a:r>
              <a:rPr lang="sv-SE" dirty="0"/>
              <a:t>NETN FOM </a:t>
            </a:r>
            <a:r>
              <a:rPr lang="sv-SE" dirty="0" err="1"/>
              <a:t>Modules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licensed</a:t>
            </a:r>
            <a:r>
              <a:rPr lang="sv-SE" dirty="0"/>
              <a:t> under a </a:t>
            </a:r>
            <a:r>
              <a:rPr lang="sv-SE" dirty="0" err="1"/>
              <a:t>Creative</a:t>
            </a:r>
            <a:r>
              <a:rPr lang="sv-SE" dirty="0"/>
              <a:t> </a:t>
            </a:r>
            <a:r>
              <a:rPr lang="sv-SE" dirty="0" err="1"/>
              <a:t>Commons</a:t>
            </a:r>
            <a:r>
              <a:rPr lang="sv-SE" dirty="0"/>
              <a:t> Attribution-</a:t>
            </a:r>
            <a:r>
              <a:rPr lang="sv-SE" dirty="0" err="1"/>
              <a:t>NoDerivatives</a:t>
            </a:r>
            <a:r>
              <a:rPr lang="sv-SE" dirty="0"/>
              <a:t> 4.0 International </a:t>
            </a:r>
            <a:r>
              <a:rPr lang="sv-SE" dirty="0" err="1"/>
              <a:t>License</a:t>
            </a:r>
            <a:r>
              <a:rPr lang="sv-SE" dirty="0"/>
              <a:t>.</a:t>
            </a:r>
          </a:p>
          <a:p>
            <a:pPr lvl="1"/>
            <a:r>
              <a:rPr lang="sv-SE" dirty="0" err="1"/>
              <a:t>Free</a:t>
            </a:r>
            <a:r>
              <a:rPr lang="sv-SE" dirty="0"/>
              <a:t> to </a:t>
            </a:r>
            <a:r>
              <a:rPr lang="sv-SE" dirty="0" err="1"/>
              <a:t>use</a:t>
            </a:r>
            <a:r>
              <a:rPr lang="sv-SE" dirty="0"/>
              <a:t>, </a:t>
            </a:r>
            <a:r>
              <a:rPr lang="sv-SE" dirty="0" err="1"/>
              <a:t>Free</a:t>
            </a:r>
            <a:r>
              <a:rPr lang="sv-SE" dirty="0"/>
              <a:t> to </a:t>
            </a:r>
            <a:r>
              <a:rPr lang="sv-SE" dirty="0" err="1"/>
              <a:t>distribute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attribution</a:t>
            </a:r>
          </a:p>
          <a:p>
            <a:r>
              <a:rPr lang="sv-SE" dirty="0"/>
              <a:t>All NETN </a:t>
            </a:r>
            <a:r>
              <a:rPr lang="sv-SE" dirty="0" err="1"/>
              <a:t>Modules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available</a:t>
            </a:r>
            <a:r>
              <a:rPr lang="sv-SE" dirty="0"/>
              <a:t> on </a:t>
            </a:r>
            <a:r>
              <a:rPr lang="sv-SE" dirty="0" err="1"/>
              <a:t>GitHub</a:t>
            </a:r>
            <a:endParaRPr lang="sv-SE" dirty="0"/>
          </a:p>
          <a:p>
            <a:pPr lvl="1"/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/AMSP-04</a:t>
            </a:r>
          </a:p>
        </p:txBody>
      </p:sp>
    </p:spTree>
    <p:extLst>
      <p:ext uri="{BB962C8B-B14F-4D97-AF65-F5344CB8AC3E}">
        <p14:creationId xmlns:p14="http://schemas.microsoft.com/office/powerpoint/2010/main" val="1897219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EC8A-8092-F442-A861-7D551FC8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NETN FOM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42900-CD72-6443-A932-16909E7E51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effectLst/>
              </a:rPr>
              <a:t>Maintained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80560-EEC0-8342-9F29-EBF31183BD6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877616" y="3907556"/>
            <a:ext cx="8436768" cy="2509225"/>
          </a:xfrm>
        </p:spPr>
        <p:txBody>
          <a:bodyPr/>
          <a:lstStyle/>
          <a:p>
            <a:r>
              <a:rPr lang="en-GB" dirty="0"/>
              <a:t>All updates and versioning of this work is </a:t>
            </a:r>
          </a:p>
          <a:p>
            <a:pPr lvl="1"/>
            <a:r>
              <a:rPr lang="en-GB" dirty="0"/>
              <a:t>coordinated by the NATO Modelling and Simulation Coordination Office (</a:t>
            </a:r>
            <a:r>
              <a:rPr lang="en-GB" b="1" dirty="0"/>
              <a:t>MSCO</a:t>
            </a:r>
            <a:r>
              <a:rPr lang="en-GB" dirty="0"/>
              <a:t>), </a:t>
            </a:r>
          </a:p>
          <a:p>
            <a:pPr lvl="1"/>
            <a:r>
              <a:rPr lang="en-GB" dirty="0"/>
              <a:t>managed by the NATO Modelling and Simulation Group (</a:t>
            </a:r>
            <a:r>
              <a:rPr lang="en-GB" b="1" dirty="0"/>
              <a:t>NMSG</a:t>
            </a:r>
            <a:r>
              <a:rPr lang="en-GB" dirty="0"/>
              <a:t>) and </a:t>
            </a:r>
          </a:p>
          <a:p>
            <a:pPr lvl="1"/>
            <a:r>
              <a:rPr lang="en-GB" dirty="0"/>
              <a:t>performed as NATO Science and Technology Organization (</a:t>
            </a:r>
            <a:r>
              <a:rPr lang="en-GB" b="1" dirty="0"/>
              <a:t>STO</a:t>
            </a:r>
            <a:r>
              <a:rPr lang="en-GB" dirty="0"/>
              <a:t>) technical activities </a:t>
            </a:r>
          </a:p>
          <a:p>
            <a:pPr lvl="1"/>
            <a:r>
              <a:rPr lang="en-GB" dirty="0"/>
              <a:t>in support of the NMSG Modelling and Simulation Standards Subgroup (</a:t>
            </a:r>
            <a:r>
              <a:rPr lang="en-GB" b="1" dirty="0"/>
              <a:t>MS3</a:t>
            </a:r>
            <a:r>
              <a:rPr lang="en-GB" dirty="0"/>
              <a:t>).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694198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C77D0A95-1424-A845-B2FB-77CE16719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DF348-735E-2B47-85D0-8C0551433D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ED4F0EFE-C364-8A4D-AD48-CC7818DA76A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SE" sz="2800" dirty="0"/>
              <a:t>NETN FOM v3.0</a:t>
            </a:r>
          </a:p>
          <a:p>
            <a:r>
              <a:rPr lang="en-SE" sz="2800" dirty="0"/>
              <a:t>Modules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889E5-EC99-8649-955A-60F277FF6774}"/>
              </a:ext>
            </a:extLst>
          </p:cNvPr>
          <p:cNvGrpSpPr/>
          <p:nvPr/>
        </p:nvGrpSpPr>
        <p:grpSpPr>
          <a:xfrm>
            <a:off x="4594462" y="617437"/>
            <a:ext cx="6073538" cy="5623125"/>
            <a:chOff x="3068515" y="898525"/>
            <a:chExt cx="6073538" cy="5623125"/>
          </a:xfrm>
        </p:grpSpPr>
        <p:sp>
          <p:nvSpPr>
            <p:cNvPr id="4" name="Rectangle 3"/>
            <p:cNvSpPr/>
            <p:nvPr/>
          </p:nvSpPr>
          <p:spPr>
            <a:xfrm>
              <a:off x="3068515" y="898525"/>
              <a:ext cx="6073538" cy="5623125"/>
            </a:xfrm>
            <a:prstGeom prst="rect">
              <a:avLst/>
            </a:prstGeom>
            <a:solidFill>
              <a:srgbClr val="94B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sp>
          <p:nvSpPr>
            <p:cNvPr id="5" name="Rectangle 4"/>
            <p:cNvSpPr/>
            <p:nvPr/>
          </p:nvSpPr>
          <p:spPr>
            <a:xfrm rot="16200000">
              <a:off x="953160" y="3482900"/>
              <a:ext cx="5192270" cy="415970"/>
            </a:xfrm>
            <a:prstGeom prst="rect">
              <a:avLst/>
            </a:prstGeom>
            <a:solidFill>
              <a:srgbClr val="9AE1FF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RPR-FOM Modules</a:t>
              </a:r>
              <a:endParaRPr lang="en-GB" sz="1200" b="1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16200000">
              <a:off x="1360835" y="3482899"/>
              <a:ext cx="5192271" cy="415971"/>
            </a:xfrm>
            <a:prstGeom prst="rect">
              <a:avLst/>
            </a:prstGeom>
            <a:solidFill>
              <a:srgbClr val="9AE1FF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NETN-BASE</a:t>
              </a:r>
              <a:endParaRPr lang="en-GB" sz="1200" b="1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164952" y="3700293"/>
              <a:ext cx="3060000" cy="432000"/>
            </a:xfrm>
            <a:prstGeom prst="rect">
              <a:avLst/>
            </a:prstGeom>
            <a:solidFill>
              <a:srgbClr val="F0C484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NETN-LOG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Logistics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Pattern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64953" y="1094751"/>
              <a:ext cx="3060000" cy="432000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</a:t>
              </a:r>
              <a:r>
                <a:rPr lang="sv-SE" sz="1200" b="1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Aggregate</a:t>
              </a:r>
              <a:endParaRPr lang="sv-SE" sz="1200" b="1" dirty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Aggregated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Units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64953" y="1528415"/>
              <a:ext cx="3060000" cy="432000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</a:t>
              </a:r>
              <a:r>
                <a:rPr lang="sv-SE" sz="1200" b="1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Physical</a:t>
              </a:r>
              <a:endParaRPr lang="sv-SE" sz="1200" b="1" dirty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Physical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Entities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,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Platforms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Lifeforms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164955" y="4993192"/>
              <a:ext cx="3060000" cy="432000"/>
            </a:xfrm>
            <a:prstGeom prst="rect">
              <a:avLst/>
            </a:prstGeom>
            <a:solidFill>
              <a:srgbClr val="E4D2F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NETN-ETR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Entity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Tasking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Reporting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164952" y="4133370"/>
              <a:ext cx="3060000" cy="432000"/>
            </a:xfrm>
            <a:prstGeom prst="rect">
              <a:avLst/>
            </a:prstGeom>
            <a:solidFill>
              <a:srgbClr val="F0C484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NETN-TMR</a:t>
              </a:r>
            </a:p>
            <a:p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Transfer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of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Modelling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Responsibilities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Pattern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164952" y="4560988"/>
              <a:ext cx="3060000" cy="432000"/>
            </a:xfrm>
            <a:prstGeom prst="rect">
              <a:avLst/>
            </a:prstGeom>
            <a:solidFill>
              <a:srgbClr val="F0C484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NETN-MRM</a:t>
              </a:r>
            </a:p>
            <a:p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Aggregation &amp; Disaggregation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Pattern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164953" y="3261601"/>
              <a:ext cx="3060000" cy="438488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NETN-CBRN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Chemical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,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Biological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,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Radiological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Nuclear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164953" y="2834425"/>
              <a:ext cx="3060000" cy="432000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NETN-METOC</a:t>
              </a:r>
            </a:p>
            <a:p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Environment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Conditions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Weather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164955" y="5855021"/>
              <a:ext cx="3060000" cy="432000"/>
            </a:xfrm>
            <a:prstGeom prst="rect">
              <a:avLst/>
            </a:prstGeom>
            <a:solidFill>
              <a:srgbClr val="E4D2F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NETN-AIS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Vessel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Traffic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Identification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Tracking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164955" y="5426856"/>
              <a:ext cx="3060000" cy="432000"/>
            </a:xfrm>
            <a:prstGeom prst="rect">
              <a:avLst/>
            </a:prstGeom>
            <a:solidFill>
              <a:srgbClr val="E4D2F2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NETN-ORG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Organizations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Relationships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Initialization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378606" y="1102824"/>
              <a:ext cx="180000" cy="180000"/>
            </a:xfrm>
            <a:prstGeom prst="rect">
              <a:avLst/>
            </a:prstGeom>
            <a:solidFill>
              <a:srgbClr val="B2D69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78606" y="1334492"/>
              <a:ext cx="180000" cy="180000"/>
            </a:xfrm>
            <a:prstGeom prst="rect">
              <a:avLst/>
            </a:prstGeom>
            <a:solidFill>
              <a:srgbClr val="F0C484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378606" y="1567272"/>
              <a:ext cx="180000" cy="180000"/>
            </a:xfrm>
            <a:prstGeom prst="rect">
              <a:avLst/>
            </a:prstGeom>
            <a:solidFill>
              <a:srgbClr val="E4D2F2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547449" y="1054324"/>
              <a:ext cx="102060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1200" dirty="0">
                  <a:cs typeface="Segoe UI" panose="020B0502040204020203" pitchFamily="34" charset="0"/>
                </a:rPr>
                <a:t>Ground Truth</a:t>
              </a:r>
              <a:endParaRPr lang="en-GB" sz="12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547449" y="1282824"/>
              <a:ext cx="127092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1200" dirty="0">
                  <a:cs typeface="Segoe UI" panose="020B0502040204020203" pitchFamily="34" charset="0"/>
                </a:rPr>
                <a:t>Modeling Pattern</a:t>
              </a:r>
              <a:endParaRPr lang="en-GB" sz="1200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378606" y="1812989"/>
              <a:ext cx="180000" cy="180000"/>
            </a:xfrm>
            <a:prstGeom prst="rect">
              <a:avLst/>
            </a:prstGeom>
            <a:solidFill>
              <a:srgbClr val="9AE1FF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547449" y="1531305"/>
              <a:ext cx="15946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1200" dirty="0">
                  <a:cs typeface="Segoe UI" panose="020B0502040204020203" pitchFamily="34" charset="0"/>
                </a:rPr>
                <a:t>Command and Control</a:t>
              </a:r>
              <a:endParaRPr lang="en-GB" sz="1200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547449" y="1769400"/>
              <a:ext cx="106150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sz="1200" dirty="0">
                  <a:cs typeface="Segoe UI" panose="020B0502040204020203" pitchFamily="34" charset="0"/>
                </a:rPr>
                <a:t>Base Modules</a:t>
              </a:r>
              <a:endParaRPr lang="en-GB" sz="12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FC511C4-C827-8F42-A67D-7D1A4968F3D4}"/>
                </a:ext>
              </a:extLst>
            </p:cNvPr>
            <p:cNvSpPr/>
            <p:nvPr/>
          </p:nvSpPr>
          <p:spPr>
            <a:xfrm>
              <a:off x="4164953" y="2407319"/>
              <a:ext cx="3060000" cy="432000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NETN-COM</a:t>
              </a:r>
            </a:p>
            <a:p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Communication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Networks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0BD81E-2663-794D-B9E7-93C0E0C78EF2}"/>
                </a:ext>
              </a:extLst>
            </p:cNvPr>
            <p:cNvSpPr/>
            <p:nvPr/>
          </p:nvSpPr>
          <p:spPr>
            <a:xfrm>
              <a:off x="4164953" y="1968702"/>
              <a:ext cx="3060000" cy="432000"/>
            </a:xfrm>
            <a:prstGeom prst="rect">
              <a:avLst/>
            </a:prstGeom>
            <a:solidFill>
              <a:srgbClr val="B2D69A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sv-SE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NETN-SE</a:t>
              </a:r>
            </a:p>
            <a:p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Facilities</a:t>
              </a:r>
              <a:r>
                <a:rPr lang="sv-SE" sz="1200" dirty="0">
                  <a:solidFill>
                    <a:schemeClr val="tx1"/>
                  </a:solidFill>
                  <a:cs typeface="Segoe UI" panose="020B0502040204020203" pitchFamily="34" charset="0"/>
                </a:rPr>
                <a:t> &amp; Synthetic Environment </a:t>
              </a:r>
              <a:r>
                <a:rPr lang="sv-SE" sz="1200" dirty="0" err="1">
                  <a:solidFill>
                    <a:schemeClr val="tx1"/>
                  </a:solidFill>
                  <a:cs typeface="Segoe UI" panose="020B0502040204020203" pitchFamily="34" charset="0"/>
                </a:rPr>
                <a:t>Objects</a:t>
              </a:r>
              <a:endParaRPr lang="en-GB" sz="1200" dirty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7610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B5AE36-93F0-3843-8BE6-E52B6DC3422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3000"/>
                    </a14:imgEffect>
                    <a14:imgEffect>
                      <a14:brightnessContrast bright="-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6085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sv-SE" dirty="0" err="1"/>
              <a:t>Aggregate</a:t>
            </a:r>
            <a:r>
              <a:rPr lang="sv-SE" dirty="0"/>
              <a:t> </a:t>
            </a:r>
            <a:r>
              <a:rPr lang="sv-SE" dirty="0" err="1"/>
              <a:t>Units</a:t>
            </a:r>
            <a:endParaRPr lang="en-GB" b="0" dirty="0"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</a:t>
            </a:r>
            <a:r>
              <a:rPr lang="sv-SE" dirty="0" err="1"/>
              <a:t>Aggregate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b="1" dirty="0"/>
              <a:t>NETN Aggregate and Physical </a:t>
            </a:r>
            <a:r>
              <a:rPr lang="en-GB" dirty="0"/>
              <a:t>FOM modules are extensions to the corresponding RPR-FOM v2.0 FOM modules for representing Ground Truth state of Aggregate Entities, Platforms, Equipment, Life Forms, Cultural Features and Environment Objects.</a:t>
            </a:r>
          </a:p>
          <a:p>
            <a:r>
              <a:rPr lang="sv-SE" dirty="0"/>
              <a:t>UUID attribute based on MSDL/NETN-ORG are used to uniquely identify simulated entities in a scenario.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3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85"/>
          <a:stretch/>
        </p:blipFill>
        <p:spPr>
          <a:xfrm>
            <a:off x="-1369" y="-31174"/>
            <a:ext cx="12192001" cy="36056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sv-SE" dirty="0" err="1"/>
              <a:t>Physical</a:t>
            </a:r>
            <a:r>
              <a:rPr lang="sv-SE" dirty="0"/>
              <a:t> </a:t>
            </a:r>
            <a:r>
              <a:rPr lang="sv-SE" dirty="0" err="1"/>
              <a:t>Entities</a:t>
            </a:r>
            <a:r>
              <a:rPr lang="sv-SE" dirty="0"/>
              <a:t>, </a:t>
            </a:r>
            <a:r>
              <a:rPr lang="sv-SE" dirty="0" err="1"/>
              <a:t>Platforms</a:t>
            </a:r>
            <a:r>
              <a:rPr lang="sv-SE" dirty="0"/>
              <a:t> &amp; Lifeforms</a:t>
            </a:r>
            <a:endParaRPr lang="en-GB" b="0" dirty="0"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</a:t>
            </a:r>
            <a:r>
              <a:rPr lang="sv-SE" dirty="0" err="1"/>
              <a:t>Physical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b="1" dirty="0"/>
              <a:t>NETN Aggregate and Physical </a:t>
            </a:r>
            <a:r>
              <a:rPr lang="en-GB" dirty="0"/>
              <a:t>FOM modules are extensions to the corresponding RPR-FOM v2.0 FOM modules for representing Ground Truth state of Aggregate Entities, Platforms, Equipment, Life Forms, Cultural Features and Environment Objects.</a:t>
            </a:r>
          </a:p>
          <a:p>
            <a:r>
              <a:rPr lang="sv-SE" dirty="0"/>
              <a:t>UUID attribute based on MSDL/NETN-ORG are used to uniquely identify simulated entities in a scenario.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9131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87617C-D511-214D-9A3F-1CEEFEA4BE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1" cy="37175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CA38DA-89E8-C841-A2E1-76E7A354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Facilities and Sythetic Environment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E5D557-E9EA-7141-9C60-080882604F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E" dirty="0"/>
              <a:t>NETN-SE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45632-8E0A-9E4A-857B-945E26005C4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36201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B902F1-141F-2A4D-ABDA-2FBFA76284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7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5989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9074B9-1376-0B48-A96C-28364EC1C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Communication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7DDE6D-7329-8D45-800D-C0F954D436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E" dirty="0"/>
              <a:t>NETN-COM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84391F-5CB2-1E4C-85BF-6263AE2903E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571500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0"/>
          <a:stretch/>
        </p:blipFill>
        <p:spPr>
          <a:xfrm>
            <a:off x="-12192" y="0"/>
            <a:ext cx="12204192" cy="3608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en-GB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Environment Conditions &amp; Weather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/>
              <a:t>NETN-METOC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sv-SE" dirty="0"/>
              <a:t>Representation of environment conditions associated with geographical locations, areas, simulated entities, and terrain features.</a:t>
            </a:r>
            <a:endParaRPr lang="en-GB" dirty="0"/>
          </a:p>
          <a:p>
            <a:pPr lvl="1"/>
            <a:r>
              <a:rPr lang="en-GB" b="1" dirty="0"/>
              <a:t>Terrain Surface</a:t>
            </a:r>
          </a:p>
          <a:p>
            <a:pPr lvl="1"/>
            <a:r>
              <a:rPr lang="en-GB" b="1" dirty="0"/>
              <a:t>Water Surface</a:t>
            </a:r>
          </a:p>
          <a:p>
            <a:pPr lvl="1"/>
            <a:r>
              <a:rPr lang="en-GB" b="1" dirty="0"/>
              <a:t>Atmospheric Layers</a:t>
            </a:r>
          </a:p>
          <a:p>
            <a:pPr lvl="1"/>
            <a:r>
              <a:rPr lang="en-GB" b="1" dirty="0"/>
              <a:t>Subsurface volumes of water</a:t>
            </a:r>
          </a:p>
        </p:txBody>
      </p:sp>
    </p:spTree>
    <p:extLst>
      <p:ext uri="{BB962C8B-B14F-4D97-AF65-F5344CB8AC3E}">
        <p14:creationId xmlns:p14="http://schemas.microsoft.com/office/powerpoint/2010/main" val="4208421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32084"/>
            <a:ext cx="12217401" cy="36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en-GB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Chemical, Biological, Radiological and Nuclear M&amp;S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NETN-CBRN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877616" y="3973593"/>
            <a:ext cx="8436768" cy="2509225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The </a:t>
            </a:r>
            <a:r>
              <a:rPr lang="en-GB" b="1" dirty="0"/>
              <a:t>NETN Chemical, Biological, Radiological and Nuclear (CBRN) </a:t>
            </a:r>
            <a:r>
              <a:rPr lang="en-GB" dirty="0"/>
              <a:t>module</a:t>
            </a:r>
            <a:r>
              <a:rPr lang="en-GB" b="1" dirty="0"/>
              <a:t> </a:t>
            </a:r>
            <a:r>
              <a:rPr lang="en-GB" dirty="0"/>
              <a:t>defines a standard way to distribute dispersion calculations and information about dispersion effects on entities and the environment.</a:t>
            </a:r>
          </a:p>
          <a:p>
            <a:pPr lvl="1"/>
            <a:r>
              <a:rPr lang="en-GB" b="1" dirty="0"/>
              <a:t>Source release &amp; Hazard area</a:t>
            </a:r>
          </a:p>
          <a:p>
            <a:pPr lvl="1"/>
            <a:r>
              <a:rPr lang="en-GB" b="1" dirty="0"/>
              <a:t>CBRN Detectors</a:t>
            </a:r>
          </a:p>
          <a:p>
            <a:pPr lvl="1"/>
            <a:r>
              <a:rPr lang="en-GB" b="1" dirty="0"/>
              <a:t>CBRN Effects</a:t>
            </a:r>
          </a:p>
          <a:p>
            <a:pPr lvl="1"/>
            <a:r>
              <a:rPr lang="en-GB" b="1" dirty="0"/>
              <a:t>Protective measures</a:t>
            </a:r>
          </a:p>
        </p:txBody>
      </p:sp>
    </p:spTree>
    <p:extLst>
      <p:ext uri="{BB962C8B-B14F-4D97-AF65-F5344CB8AC3E}">
        <p14:creationId xmlns:p14="http://schemas.microsoft.com/office/powerpoint/2010/main" val="955259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6041"/>
            <a:ext cx="12192000" cy="3600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Autofit/>
          </a:bodyPr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sv-SE" b="0" dirty="0" err="1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Organizational</a:t>
            </a:r>
            <a:r>
              <a:rPr lang="sv-SE" b="0" dirty="0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Relationships and </a:t>
            </a:r>
            <a:r>
              <a:rPr lang="sv-SE" b="0" dirty="0" err="1"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Initialization</a:t>
            </a:r>
            <a:endParaRPr lang="en-GB" b="0" dirty="0"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NETN-ORG</a:t>
            </a:r>
            <a:endParaRPr lang="en-GB" dirty="0"/>
          </a:p>
        </p:txBody>
      </p:sp>
      <p:sp>
        <p:nvSpPr>
          <p:cNvPr id="15" name="Content Placeholder 14"/>
          <p:cNvSpPr>
            <a:spLocks noGrp="1"/>
          </p:cNvSpPr>
          <p:nvPr>
            <p:ph idx="10"/>
          </p:nvPr>
        </p:nvSpPr>
        <p:spPr>
          <a:xfrm>
            <a:off x="1877616" y="3987725"/>
            <a:ext cx="8436768" cy="2509225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b="1" dirty="0"/>
              <a:t>NETN-ORG</a:t>
            </a:r>
            <a:r>
              <a:rPr lang="en-GB" dirty="0"/>
              <a:t> FOM module provides a standard way of representing the state, organization and relationships of units at a given point in time. Used for (re-)initialization of scenarios and for distributing dynamic changes of organizational relationships.</a:t>
            </a:r>
          </a:p>
          <a:p>
            <a:pPr lvl="2"/>
            <a:r>
              <a:rPr lang="sv-SE" b="1" dirty="0"/>
              <a:t>Dynamic Task Organisation</a:t>
            </a:r>
          </a:p>
          <a:p>
            <a:pPr lvl="2"/>
            <a:r>
              <a:rPr lang="sv-SE" b="1" dirty="0"/>
              <a:t>Force Relationships</a:t>
            </a:r>
            <a:endParaRPr lang="en-GB" b="1" dirty="0"/>
          </a:p>
          <a:p>
            <a:r>
              <a:rPr lang="sv-SE" dirty="0"/>
              <a:t>Based on </a:t>
            </a:r>
            <a:r>
              <a:rPr lang="it-IT" dirty="0"/>
              <a:t>SISO-STD-007-2008: Military Scenario Definition Language (MSDL)</a:t>
            </a:r>
            <a:r>
              <a:rPr lang="sv-SE" dirty="0"/>
              <a:t> with extensions.</a:t>
            </a:r>
          </a:p>
        </p:txBody>
      </p:sp>
    </p:spTree>
    <p:extLst>
      <p:ext uri="{BB962C8B-B14F-4D97-AF65-F5344CB8AC3E}">
        <p14:creationId xmlns:p14="http://schemas.microsoft.com/office/powerpoint/2010/main" val="3382454040"/>
      </p:ext>
    </p:extLst>
  </p:cSld>
  <p:clrMapOvr>
    <a:masterClrMapping/>
  </p:clrMapOvr>
</p:sld>
</file>

<file path=ppt/theme/theme1.xml><?xml version="1.0" encoding="utf-8"?>
<a:theme xmlns:a="http://schemas.openxmlformats.org/drawingml/2006/main" name="1. INTRO Tutorial SlideShow for SIW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3498</TotalTime>
  <Words>842</Words>
  <Application>Microsoft Macintosh PowerPoint</Application>
  <PresentationFormat>Widescreen</PresentationFormat>
  <Paragraphs>135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Roboto</vt:lpstr>
      <vt:lpstr>Calibri</vt:lpstr>
      <vt:lpstr>Segoe UI</vt:lpstr>
      <vt:lpstr>Wingdings</vt:lpstr>
      <vt:lpstr>Arial</vt:lpstr>
      <vt:lpstr>1. INTRO Tutorial SlideShow for SIW</vt:lpstr>
      <vt:lpstr>NETN FOM</vt:lpstr>
      <vt:lpstr>PowerPoint Presentation</vt:lpstr>
      <vt:lpstr>Aggregate Units</vt:lpstr>
      <vt:lpstr>Physical Entities, Platforms &amp; Lifeforms</vt:lpstr>
      <vt:lpstr>Facilities and Sythetic Environment</vt:lpstr>
      <vt:lpstr>Communication Networks</vt:lpstr>
      <vt:lpstr>Environment Conditions &amp; Weather</vt:lpstr>
      <vt:lpstr>Chemical, Biological, Radiological and Nuclear M&amp;S</vt:lpstr>
      <vt:lpstr>Organizational Relationships and Initialization</vt:lpstr>
      <vt:lpstr>Logistics Pattern</vt:lpstr>
      <vt:lpstr>Transfer of Modelling Responsibilities</vt:lpstr>
      <vt:lpstr>Aggregation &amp; Disaggregation</vt:lpstr>
      <vt:lpstr>Entity Tasking &amp; Reporting</vt:lpstr>
      <vt:lpstr>Vessel Identification and Data</vt:lpstr>
      <vt:lpstr>NETN FOM</vt:lpstr>
      <vt:lpstr>NETN FOM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Björn Löfstrand</dc:creator>
  <cp:lastModifiedBy>Bjorn Lofstrand</cp:lastModifiedBy>
  <cp:revision>296</cp:revision>
  <cp:lastPrinted>2019-11-15T12:07:55Z</cp:lastPrinted>
  <dcterms:created xsi:type="dcterms:W3CDTF">2019-03-14T10:18:13Z</dcterms:created>
  <dcterms:modified xsi:type="dcterms:W3CDTF">2020-03-20T11:01:12Z</dcterms:modified>
</cp:coreProperties>
</file>